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321" r:id="rId7"/>
    <p:sldId id="322" r:id="rId8"/>
    <p:sldId id="323" r:id="rId9"/>
    <p:sldId id="324" r:id="rId10"/>
    <p:sldId id="325" r:id="rId11"/>
    <p:sldId id="326" r:id="rId12"/>
    <p:sldId id="285" r:id="rId13"/>
    <p:sldId id="286" r:id="rId14"/>
    <p:sldId id="310" r:id="rId15"/>
    <p:sldId id="303" r:id="rId16"/>
    <p:sldId id="311" r:id="rId17"/>
    <p:sldId id="306" r:id="rId18"/>
    <p:sldId id="313" r:id="rId19"/>
    <p:sldId id="315" r:id="rId20"/>
    <p:sldId id="320" r:id="rId2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9856"/>
    <a:srgbClr val="50BE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91" autoAdjust="0"/>
    <p:restoredTop sz="86380" autoAdjust="0"/>
  </p:normalViewPr>
  <p:slideViewPr>
    <p:cSldViewPr>
      <p:cViewPr varScale="1">
        <p:scale>
          <a:sx n="64" d="100"/>
          <a:sy n="64" d="100"/>
        </p:scale>
        <p:origin x="100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930ABA5-79E1-48EA-8134-0738691A8099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E637F2-DB94-4864-99BD-FE8DED1481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762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ABFCCE-981A-4531-BD44-0E36DE5AB317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16AB0A-5AF5-4E2C-A0F2-BA26BC5682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392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0AAC0-99DD-4B08-98D6-BC3EAC740636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AA13B-1751-4DB1-AC43-4FC869230D4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590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EADF4-6306-47C0-B0B8-0AF2AD0E66DF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D262D-B5F8-4D7B-AA51-0908D60BD8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421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24F9B-E2BF-4C95-96F2-185A8058B008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F5708-C22D-4931-A84E-A71150842DF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80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9053-1B0E-4F25-9452-F89E666200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746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AADD7-A20D-4D97-9189-CBB0BBDD9FB3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AC72-2F9A-474F-AF87-5932CA21F5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445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0F778-8341-4AB5-81FC-A5CF17A0C547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B2B6E-D41A-4A69-B899-4C1C968E59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162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B2929-713C-4901-A87F-B9A26DE56FA6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B93CB-5E76-4F5E-A94C-72E0ED6F07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78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E6E8D-1D76-4C93-BE28-9E2A0D71EB95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3EFB-3830-4BCE-9ADE-0DB2842F1A4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209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FCCE9-28B1-4B50-92B4-1335DAF9ED5E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AD5FB-F02F-4C19-9FC8-D625ADCFDA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16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017D-FF5C-42E0-A8B1-F739AF409235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028E-580B-4282-AA18-85E99ABEAB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036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F9E23-C6DC-412E-B058-318CA4A6F299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FAE08-5164-40F2-AF60-FBAD4F57EC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870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54930-99D5-4CD8-B55A-EA534BB6555B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F1904-81F5-4F5C-ABE6-6DD29FD2E2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35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2320019-5AA7-423C-955F-CDC58036712E}" type="datetimeFigureOut">
              <a:rPr lang="pt-BR"/>
              <a:pPr>
                <a:defRPr/>
              </a:pPr>
              <a:t>11/02/2021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6EEA34A-3864-491B-9B96-03E02689F1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wmf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ctrTitle"/>
          </p:nvPr>
        </p:nvSpPr>
        <p:spPr>
          <a:xfrm>
            <a:off x="179512" y="500063"/>
            <a:ext cx="8784976" cy="1273175"/>
          </a:xfrm>
        </p:spPr>
        <p:txBody>
          <a:bodyPr/>
          <a:lstStyle/>
          <a:p>
            <a:pPr eaLnBrk="1" hangingPunct="1"/>
            <a:r>
              <a:rPr lang="pt-BR" sz="5400" dirty="0" smtClean="0"/>
              <a:t>GUIA LOPES DA LAGUNA - MS</a:t>
            </a:r>
          </a:p>
        </p:txBody>
      </p:sp>
      <p:sp>
        <p:nvSpPr>
          <p:cNvPr id="5123" name="Subtítulo 2"/>
          <p:cNvSpPr>
            <a:spLocks noGrp="1"/>
          </p:cNvSpPr>
          <p:nvPr>
            <p:ph type="subTitle" idx="1"/>
          </p:nvPr>
        </p:nvSpPr>
        <p:spPr>
          <a:xfrm>
            <a:off x="857250" y="1928813"/>
            <a:ext cx="7215188" cy="3732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pt-BR" sz="3000" b="1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pt-BR" sz="3000" b="1" dirty="0" smtClean="0">
                <a:solidFill>
                  <a:srgbClr val="898989"/>
                </a:solidFill>
              </a:rPr>
              <a:t>AUDIÊNCIA PÚBLICA</a:t>
            </a:r>
          </a:p>
          <a:p>
            <a:pPr eaLnBrk="1" hangingPunct="1">
              <a:lnSpc>
                <a:spcPct val="80000"/>
              </a:lnSpc>
            </a:pPr>
            <a:r>
              <a:rPr lang="pt-BR" sz="6000" b="1" dirty="0" smtClean="0">
                <a:solidFill>
                  <a:srgbClr val="77933C"/>
                </a:solidFill>
                <a:latin typeface="Arial Black" panose="020B0A04020102020204" pitchFamily="34" charset="0"/>
              </a:rPr>
              <a:t>GESTÃO FISCAL</a:t>
            </a:r>
            <a:r>
              <a:rPr lang="pt-BR" sz="6000" b="1" dirty="0" smtClean="0">
                <a:solidFill>
                  <a:srgbClr val="898989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pt-BR" sz="3000" b="1" dirty="0" smtClean="0">
                <a:solidFill>
                  <a:srgbClr val="898989"/>
                </a:solidFill>
              </a:rPr>
              <a:t> 2º SEMESTRE</a:t>
            </a:r>
          </a:p>
          <a:p>
            <a:pPr eaLnBrk="1" hangingPunct="1">
              <a:lnSpc>
                <a:spcPct val="80000"/>
              </a:lnSpc>
            </a:pPr>
            <a:r>
              <a:rPr lang="pt-BR" sz="4800" b="1" dirty="0" smtClean="0">
                <a:solidFill>
                  <a:srgbClr val="77933C"/>
                </a:solidFill>
                <a:latin typeface="Arial Black" panose="020B0A04020102020204" pitchFamily="34" charset="0"/>
              </a:rPr>
              <a:t>2 0 </a:t>
            </a:r>
            <a:r>
              <a:rPr lang="pt-BR" sz="4800" b="1" dirty="0" smtClean="0">
                <a:solidFill>
                  <a:srgbClr val="77933C"/>
                </a:solidFill>
                <a:latin typeface="Arial Black" panose="020B0A04020102020204" pitchFamily="34" charset="0"/>
              </a:rPr>
              <a:t>20</a:t>
            </a:r>
            <a:endParaRPr lang="pt-BR" sz="4800" b="1" dirty="0" smtClean="0">
              <a:solidFill>
                <a:srgbClr val="77933C"/>
              </a:solidFill>
              <a:latin typeface="Arial Black" panose="020B0A040201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pt-BR" sz="3000" dirty="0" smtClean="0">
              <a:solidFill>
                <a:srgbClr val="898989"/>
              </a:solidFill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785813" y="2000250"/>
            <a:ext cx="714375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714375" y="5357813"/>
            <a:ext cx="7143750" cy="1587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295400" y="228600"/>
            <a:ext cx="7543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pt-BR" sz="3000" b="1" dirty="0" smtClean="0">
                <a:latin typeface="Arial" panose="020B0604020202020204" pitchFamily="34" charset="0"/>
              </a:rPr>
              <a:t>GUIA LOPES DA LAGUNA - MS</a:t>
            </a:r>
            <a:endParaRPr lang="pt-BR" sz="3000" b="1" dirty="0">
              <a:latin typeface="Arial" panose="020B0604020202020204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524000" y="843825"/>
            <a:ext cx="73152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pt-BR" sz="2000" b="1" dirty="0">
                <a:latin typeface="Arial" charset="0"/>
              </a:rPr>
              <a:t>COMPOSIÇÃO DA RECEITA PRÓPRIA</a:t>
            </a:r>
            <a:r>
              <a:rPr lang="pt-BR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827584" y="1628775"/>
            <a:ext cx="3707904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IPTU – R$  </a:t>
            </a:r>
            <a:r>
              <a:rPr lang="pt-BR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456.733,05</a:t>
            </a: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AutoShape 9"/>
          <p:cNvSpPr>
            <a:spLocks noChangeArrowheads="1"/>
          </p:cNvSpPr>
          <p:nvPr/>
        </p:nvSpPr>
        <p:spPr bwMode="auto">
          <a:xfrm>
            <a:off x="5364163" y="1844675"/>
            <a:ext cx="33528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ISS – R$ </a:t>
            </a:r>
            <a:r>
              <a:rPr lang="pt-BR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875.488,15</a:t>
            </a: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4" name="AutoShape 10"/>
          <p:cNvSpPr>
            <a:spLocks noChangeArrowheads="1"/>
          </p:cNvSpPr>
          <p:nvPr/>
        </p:nvSpPr>
        <p:spPr bwMode="auto">
          <a:xfrm>
            <a:off x="606798" y="3287664"/>
            <a:ext cx="392869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400" b="1" dirty="0">
                <a:solidFill>
                  <a:srgbClr val="000000"/>
                </a:solidFill>
                <a:latin typeface="Arial" panose="020B0604020202020204" pitchFamily="34" charset="0"/>
              </a:rPr>
              <a:t>ITBI – R$  </a:t>
            </a:r>
            <a:r>
              <a:rPr lang="pt-BR" sz="24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895.724,77</a:t>
            </a: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16" name="AutoShape 12"/>
          <p:cNvSpPr>
            <a:spLocks noChangeArrowheads="1"/>
          </p:cNvSpPr>
          <p:nvPr/>
        </p:nvSpPr>
        <p:spPr bwMode="auto">
          <a:xfrm>
            <a:off x="467544" y="4906963"/>
            <a:ext cx="4248472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TAXAS – 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159.810,23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5220072" y="4221163"/>
            <a:ext cx="3565153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IRRF – 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911.105,04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24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4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21512" grpId="0" animBg="1" autoUpdateAnimBg="0"/>
      <p:bldP spid="21513" grpId="0" animBg="1" autoUpdateAnimBg="0"/>
      <p:bldP spid="21514" grpId="0" animBg="1" autoUpdateAnimBg="0"/>
      <p:bldP spid="21516" grpId="0" animBg="1" autoUpdateAnimBg="0"/>
      <p:bldP spid="21522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 rtlCol="0">
            <a:normAutofit fontScale="90000"/>
          </a:bodyPr>
          <a:lstStyle/>
          <a:p>
            <a:pPr marL="54864" algn="r" eaLnBrk="1" fontAlgn="auto" hangingPunct="1">
              <a:spcAft>
                <a:spcPts val="0"/>
              </a:spcAft>
              <a:defRPr/>
            </a:pPr>
            <a:r>
              <a:rPr lang="pt-BR" sz="3600" dirty="0" smtClean="0"/>
              <a:t>    GUIA LOPES DA LAGUNA </a:t>
            </a:r>
            <a:r>
              <a:rPr lang="pt-BR" sz="3600" dirty="0"/>
              <a:t>- MS</a:t>
            </a:r>
            <a:br>
              <a:rPr lang="pt-BR" sz="3600" dirty="0"/>
            </a:br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</a:rPr>
              <a:t> DESPESAS</a:t>
            </a:r>
            <a:endParaRPr lang="pt-BR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600200"/>
            <a:ext cx="7467600" cy="4525963"/>
          </a:xfr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rtlCol="0">
            <a:normAutofit/>
          </a:bodyPr>
          <a:lstStyle/>
          <a:p>
            <a:pPr marL="36576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DESPESA TOTAL</a:t>
            </a:r>
          </a:p>
          <a:p>
            <a:pPr marL="36576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R$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38.419.924,52</a:t>
            </a:r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" indent="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36576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b="1" u="sng" dirty="0" smtClean="0"/>
              <a:t>MÉDIA MENSAL DAS </a:t>
            </a:r>
            <a:r>
              <a:rPr lang="pt-BR" sz="3600" b="1" u="sng" dirty="0" smtClean="0"/>
              <a:t>DESPESAS</a:t>
            </a:r>
          </a:p>
          <a:p>
            <a:pPr marL="36576" indent="0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pt-BR" b="1" dirty="0" smtClean="0"/>
              <a:t>R$ </a:t>
            </a:r>
            <a:r>
              <a:rPr lang="pt-BR" b="1" dirty="0" smtClean="0"/>
              <a:t>3.201.660,00</a:t>
            </a:r>
            <a:endParaRPr lang="pt-BR" b="1" dirty="0"/>
          </a:p>
        </p:txBody>
      </p:sp>
      <p:pic>
        <p:nvPicPr>
          <p:cNvPr id="5" name="Picture 4" descr="BS0050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136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 smtClean="0"/>
              <a:t>GUIA LOPES DA LAGUNA-MS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000" b="1" dirty="0" smtClean="0">
                <a:solidFill>
                  <a:srgbClr val="77933C"/>
                </a:solidFill>
              </a:rPr>
              <a:t/>
            </a:r>
            <a:br>
              <a:rPr lang="pt-BR" sz="2000" b="1" dirty="0" smtClean="0">
                <a:solidFill>
                  <a:srgbClr val="77933C"/>
                </a:solidFill>
              </a:rPr>
            </a:br>
            <a:endParaRPr lang="pt-BR" sz="2000" dirty="0" smtClean="0"/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  <a:defRPr/>
            </a:pPr>
            <a:r>
              <a:rPr lang="pt-BR" sz="2800" b="1" dirty="0" smtClean="0">
                <a:solidFill>
                  <a:schemeClr val="accent3">
                    <a:lumMod val="75000"/>
                  </a:schemeClr>
                </a:solidFill>
              </a:rPr>
              <a:t>RESULTADO PRIMÁRIO</a:t>
            </a:r>
          </a:p>
          <a:p>
            <a:pPr>
              <a:lnSpc>
                <a:spcPct val="90000"/>
              </a:lnSpc>
              <a:buFont typeface="Arial" charset="0"/>
              <a:buNone/>
              <a:defRPr/>
            </a:pPr>
            <a:endParaRPr lang="pt-BR" sz="2800" b="1" dirty="0" smtClean="0"/>
          </a:p>
          <a:p>
            <a:pPr eaLnBrk="1" fontAlgn="b" hangingPunct="1">
              <a:buFont typeface="Arial" charset="0"/>
              <a:buNone/>
              <a:defRPr/>
            </a:pPr>
            <a:r>
              <a:rPr lang="pt-BR" dirty="0" smtClean="0"/>
              <a:t>RECEITAS PRIMÁRIAS –  </a:t>
            </a:r>
            <a:r>
              <a:rPr lang="pt-BR" dirty="0" smtClean="0"/>
              <a:t>38.480.422,10</a:t>
            </a:r>
            <a:endParaRPr lang="pt-BR" dirty="0" smtClean="0"/>
          </a:p>
          <a:p>
            <a:pPr eaLnBrk="1" fontAlgn="b" hangingPunct="1">
              <a:buFont typeface="Arial" charset="0"/>
              <a:buNone/>
              <a:defRPr/>
            </a:pPr>
            <a:r>
              <a:rPr lang="pt-BR" dirty="0" smtClean="0"/>
              <a:t>DESPESAS PRIMÁRIAS – </a:t>
            </a:r>
            <a:r>
              <a:rPr lang="pt-BR" dirty="0" smtClean="0"/>
              <a:t>35.363.779,33</a:t>
            </a:r>
            <a:endParaRPr lang="pt-BR" dirty="0" smtClean="0"/>
          </a:p>
          <a:p>
            <a:pPr eaLnBrk="1" fontAlgn="b" hangingPunct="1">
              <a:buFont typeface="Arial" charset="0"/>
              <a:buNone/>
              <a:defRPr/>
            </a:pPr>
            <a:r>
              <a:rPr lang="pt-BR" dirty="0" smtClean="0"/>
              <a:t>RESULTADO PRIMÁRIO –  </a:t>
            </a:r>
            <a:r>
              <a:rPr lang="pt-BR" dirty="0" smtClean="0"/>
              <a:t>3.116.642,77</a:t>
            </a:r>
            <a:endParaRPr lang="pt-BR" dirty="0" smtClean="0"/>
          </a:p>
        </p:txBody>
      </p:sp>
      <p:cxnSp>
        <p:nvCxnSpPr>
          <p:cNvPr id="4" name="Conector reto 3"/>
          <p:cNvCxnSpPr/>
          <p:nvPr/>
        </p:nvCxnSpPr>
        <p:spPr>
          <a:xfrm>
            <a:off x="900113" y="1844675"/>
            <a:ext cx="714375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366" name="CaixaDeTexto 6"/>
          <p:cNvSpPr txBox="1">
            <a:spLocks noChangeArrowheads="1"/>
          </p:cNvSpPr>
          <p:nvPr/>
        </p:nvSpPr>
        <p:spPr bwMode="auto">
          <a:xfrm>
            <a:off x="2071687" y="1337469"/>
            <a:ext cx="5000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2º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/>
              <a:t>GUIA LOPES DA LAGUNA-MS</a:t>
            </a:r>
            <a:br>
              <a:rPr lang="pt-BR" dirty="0" smtClean="0"/>
            </a:br>
            <a:endParaRPr lang="pt-BR" sz="2000" dirty="0" smtClean="0"/>
          </a:p>
        </p:txBody>
      </p:sp>
      <p:sp>
        <p:nvSpPr>
          <p:cNvPr id="1638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027238"/>
            <a:ext cx="8229600" cy="421005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pt-BR" b="1" dirty="0" smtClean="0"/>
              <a:t>Resultado Primário</a:t>
            </a:r>
          </a:p>
          <a:p>
            <a:endParaRPr lang="pt-BR" sz="2400" dirty="0" smtClean="0"/>
          </a:p>
          <a:p>
            <a:pPr algn="just">
              <a:buFont typeface="Arial" panose="020B0604020202020204" pitchFamily="34" charset="0"/>
              <a:buNone/>
            </a:pPr>
            <a:r>
              <a:rPr lang="pt-BR" sz="2400" dirty="0" smtClean="0"/>
              <a:t>     </a:t>
            </a:r>
            <a:r>
              <a:rPr lang="pt-BR" dirty="0" smtClean="0"/>
              <a:t>Diferença entre receitas e despesas, excluindo-se da conta as receitas e despesas com juros.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pt-BR" dirty="0" smtClean="0"/>
              <a:t>    </a:t>
            </a:r>
            <a:endParaRPr lang="pt-BR" sz="2400" dirty="0" smtClean="0"/>
          </a:p>
        </p:txBody>
      </p:sp>
      <p:cxnSp>
        <p:nvCxnSpPr>
          <p:cNvPr id="5" name="Conector reto 4"/>
          <p:cNvCxnSpPr/>
          <p:nvPr/>
        </p:nvCxnSpPr>
        <p:spPr>
          <a:xfrm>
            <a:off x="857250" y="1714500"/>
            <a:ext cx="714375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390" name="CaixaDeTexto 5"/>
          <p:cNvSpPr txBox="1">
            <a:spLocks noChangeArrowheads="1"/>
          </p:cNvSpPr>
          <p:nvPr/>
        </p:nvSpPr>
        <p:spPr bwMode="auto">
          <a:xfrm>
            <a:off x="2071687" y="1048233"/>
            <a:ext cx="5000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2º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pPr algn="r">
              <a:defRPr/>
            </a:pPr>
            <a:r>
              <a:rPr lang="pt-BR" sz="7200" dirty="0" smtClean="0">
                <a:solidFill>
                  <a:schemeClr val="accent3">
                    <a:lumMod val="75000"/>
                  </a:schemeClr>
                </a:solidFill>
              </a:rPr>
              <a:t>EDUCAÇÃO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LIMITE CONSTITUCIONAL</a:t>
            </a:r>
            <a:endParaRPr lang="pt-BR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533704"/>
              </p:ext>
            </p:extLst>
          </p:nvPr>
        </p:nvGraphicFramePr>
        <p:xfrm>
          <a:off x="684213" y="981075"/>
          <a:ext cx="7777162" cy="4464050"/>
        </p:xfrm>
        <a:graphic>
          <a:graphicData uri="http://schemas.openxmlformats.org/drawingml/2006/table">
            <a:tbl>
              <a:tblPr/>
              <a:tblGrid>
                <a:gridCol w="4962307"/>
                <a:gridCol w="2814855"/>
              </a:tblGrid>
              <a:tr h="89281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EDUCAÇÃO – DESPESA REALIZADA </a:t>
                      </a: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9281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RECEITA IMPOSTOS</a:t>
                      </a:r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23.348.672,99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</a:tr>
              <a:tr h="89281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DESPESA EDUCAÇÃO</a:t>
                      </a:r>
                      <a:r>
                        <a:rPr lang="pt-BR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6.107.061,13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</a:tr>
              <a:tr h="89281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PERCENTUAL APLICADO - REALIZADA</a:t>
                      </a:r>
                      <a:r>
                        <a:rPr lang="pt-BR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26,16%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</a:tr>
              <a:tr h="89281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Limite constitucional mínimo</a:t>
                      </a:r>
                      <a:r>
                        <a:rPr lang="pt-BR" sz="2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pt-BR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25%</a:t>
                      </a:r>
                    </a:p>
                  </a:txBody>
                  <a:tcPr marL="9236" marR="9236" marT="92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pPr algn="r">
              <a:defRPr/>
            </a:pPr>
            <a:r>
              <a:rPr lang="pt-BR" sz="7200" dirty="0" smtClean="0">
                <a:solidFill>
                  <a:schemeClr val="accent3">
                    <a:lumMod val="75000"/>
                  </a:schemeClr>
                </a:solidFill>
              </a:rPr>
              <a:t>SAÚDE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LIMITE CONSTITUCIONAL</a:t>
            </a:r>
            <a:endParaRPr lang="pt-BR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959215"/>
              </p:ext>
            </p:extLst>
          </p:nvPr>
        </p:nvGraphicFramePr>
        <p:xfrm>
          <a:off x="395288" y="476250"/>
          <a:ext cx="8497887" cy="367146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61359"/>
                <a:gridCol w="2736528"/>
              </a:tblGrid>
              <a:tr h="55821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SAÚDE</a:t>
                      </a:r>
                      <a:endParaRPr lang="pt-BR" sz="3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01185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RECEITA DE IMP. E TRANSFERÊNCIAS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2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22.597.306,59</a:t>
                      </a:r>
                      <a:endParaRPr lang="pt-BR" sz="2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77249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DESPESAS LIQUIDA COM SAÚDE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6.953.280,18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33627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PERCENTUAL APLICADO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30,77%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01185">
                <a:tc>
                  <a:txBody>
                    <a:bodyPr/>
                    <a:lstStyle/>
                    <a:p>
                      <a:pPr algn="l" fontAlgn="b"/>
                      <a:r>
                        <a:rPr lang="pt-BR" sz="2800" b="1" u="none" strike="noStrike" dirty="0">
                          <a:effectLst/>
                        </a:rPr>
                        <a:t>Limite </a:t>
                      </a:r>
                      <a:r>
                        <a:rPr lang="pt-BR" sz="2800" b="1" u="none" strike="noStrike" dirty="0" smtClean="0">
                          <a:effectLst/>
                        </a:rPr>
                        <a:t> </a:t>
                      </a:r>
                      <a:r>
                        <a:rPr lang="pt-BR" sz="2800" b="1" u="none" strike="noStrike" dirty="0">
                          <a:effectLst/>
                        </a:rPr>
                        <a:t>M</a:t>
                      </a:r>
                      <a:r>
                        <a:rPr lang="pt-BR" sz="2800" b="1" u="none" strike="noStrike" dirty="0" smtClean="0">
                          <a:effectLst/>
                        </a:rPr>
                        <a:t>ínimo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  <a:endParaRPr lang="pt-BR" sz="2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6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pPr algn="r">
              <a:defRPr/>
            </a:pPr>
            <a:r>
              <a:rPr lang="pt-BR" sz="7200" dirty="0" smtClean="0">
                <a:solidFill>
                  <a:schemeClr val="accent3">
                    <a:lumMod val="75000"/>
                  </a:schemeClr>
                </a:solidFill>
              </a:rPr>
              <a:t>PESSOAL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LIMITE CONSTITUCIONAL</a:t>
            </a:r>
            <a:endParaRPr lang="pt-BR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dirty="0" smtClean="0"/>
              <a:t>DESPESAS COM PESSOAL </a:t>
            </a:r>
            <a:br>
              <a:rPr lang="pt-BR" b="1" dirty="0" smtClean="0"/>
            </a:br>
            <a:r>
              <a:rPr lang="pt-BR" b="1" dirty="0" smtClean="0"/>
              <a:t>ULTIMOS 12 MESES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171024"/>
              </p:ext>
            </p:extLst>
          </p:nvPr>
        </p:nvGraphicFramePr>
        <p:xfrm>
          <a:off x="457200" y="1988841"/>
          <a:ext cx="8075240" cy="36003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8760"/>
                <a:gridCol w="3246480"/>
              </a:tblGrid>
              <a:tr h="432835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PODER EXECUTIVO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5250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RECEITA CORRENTE LIQUIDA - 12 meses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>
                          <a:effectLst/>
                        </a:rPr>
                        <a:t>37.900.146,14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50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 dirty="0">
                          <a:effectLst/>
                        </a:rPr>
                        <a:t>DESPESA LIQUIDA COM PESSOAL - 12 meses 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>
                          <a:effectLst/>
                        </a:rPr>
                        <a:t>19.160.229,87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5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 dirty="0">
                          <a:effectLst/>
                        </a:rPr>
                        <a:t> 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5250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% APLICADO</a:t>
                      </a:r>
                      <a:endParaRPr lang="pt-BR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50,55%</a:t>
                      </a:r>
                      <a:endParaRPr lang="pt-BR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509"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50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LIMITE LEGAL (54%)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20.466.078,92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509"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u="none" strike="noStrike">
                          <a:effectLst/>
                        </a:rPr>
                        <a:t>LIMITE PRUDENCIAL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000" u="none" strike="noStrike" dirty="0">
                          <a:effectLst/>
                        </a:rPr>
                        <a:t>19.442.774,97</a:t>
                      </a:r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/>
          </p:cNvSpPr>
          <p:nvPr>
            <p:ph type="ctrTitle"/>
          </p:nvPr>
        </p:nvSpPr>
        <p:spPr>
          <a:xfrm>
            <a:off x="468312" y="260350"/>
            <a:ext cx="8352159" cy="1630363"/>
          </a:xfrm>
        </p:spPr>
        <p:txBody>
          <a:bodyPr/>
          <a:lstStyle/>
          <a:p>
            <a:pPr eaLnBrk="1" hangingPunct="1"/>
            <a:r>
              <a:rPr lang="pt-BR" sz="4000" dirty="0" smtClean="0"/>
              <a:t>GUIA LOPES DA LAGUNA </a:t>
            </a:r>
            <a:r>
              <a:rPr lang="pt-BR" sz="4000" dirty="0"/>
              <a:t>- MS</a:t>
            </a:r>
            <a:endParaRPr lang="pt-BR" sz="40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088" y="1916113"/>
            <a:ext cx="7215187" cy="3500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52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cxnSp>
        <p:nvCxnSpPr>
          <p:cNvPr id="10" name="Conector reto 9"/>
          <p:cNvCxnSpPr/>
          <p:nvPr/>
        </p:nvCxnSpPr>
        <p:spPr>
          <a:xfrm>
            <a:off x="971550" y="1916113"/>
            <a:ext cx="7143750" cy="1587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468313" y="2133600"/>
            <a:ext cx="7775575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Obrigações da Audiência Pública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3200" b="1" dirty="0">
                <a:latin typeface="+mn-lt"/>
              </a:rPr>
              <a:t>RELATÓRIO RESUMIDO DE EXECUÇÃO    ORÇAMENTÁRIA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latin typeface="+mn-lt"/>
              </a:rPr>
              <a:t>6º </a:t>
            </a:r>
            <a:r>
              <a:rPr lang="pt-BR" sz="3200" b="1" dirty="0">
                <a:latin typeface="+mn-lt"/>
              </a:rPr>
              <a:t>Bimestre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3200" b="1" dirty="0">
                <a:latin typeface="+mn-lt"/>
              </a:rPr>
              <a:t>RELATÓRIO DE GESTÃO FISCAL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 smtClean="0">
                <a:latin typeface="+mn-lt"/>
              </a:rPr>
              <a:t>2º Semestre</a:t>
            </a:r>
            <a:endParaRPr lang="pt-BR" sz="3200" dirty="0">
              <a:latin typeface="+mn-lt"/>
            </a:endParaRPr>
          </a:p>
        </p:txBody>
      </p:sp>
      <p:sp>
        <p:nvSpPr>
          <p:cNvPr id="6150" name="CaixaDeTexto 8"/>
          <p:cNvSpPr txBox="1">
            <a:spLocks noChangeArrowheads="1"/>
          </p:cNvSpPr>
          <p:nvPr/>
        </p:nvSpPr>
        <p:spPr bwMode="auto">
          <a:xfrm>
            <a:off x="2268538" y="1773238"/>
            <a:ext cx="5000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1800" b="1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  <p:sp>
        <p:nvSpPr>
          <p:cNvPr id="6152" name="CaixaDeTexto 8"/>
          <p:cNvSpPr txBox="1">
            <a:spLocks noChangeArrowheads="1"/>
          </p:cNvSpPr>
          <p:nvPr/>
        </p:nvSpPr>
        <p:spPr bwMode="auto">
          <a:xfrm>
            <a:off x="2043112" y="1427956"/>
            <a:ext cx="5000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2°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>
          <a:xfrm>
            <a:off x="0" y="214313"/>
            <a:ext cx="9144000" cy="1470025"/>
          </a:xfrm>
        </p:spPr>
        <p:txBody>
          <a:bodyPr/>
          <a:lstStyle/>
          <a:p>
            <a:pPr eaLnBrk="1" hangingPunct="1"/>
            <a:r>
              <a:rPr lang="pt-BR" sz="4000" dirty="0" smtClean="0"/>
              <a:t>GUIA LOPES DA LAGUNA </a:t>
            </a:r>
            <a:r>
              <a:rPr lang="pt-BR" sz="4000" dirty="0"/>
              <a:t>- MS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1928813"/>
            <a:ext cx="7215188" cy="3500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52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cxnSp>
        <p:nvCxnSpPr>
          <p:cNvPr id="10" name="Conector reto 9"/>
          <p:cNvCxnSpPr/>
          <p:nvPr/>
        </p:nvCxnSpPr>
        <p:spPr>
          <a:xfrm>
            <a:off x="1000125" y="1658755"/>
            <a:ext cx="714375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5813" y="1916113"/>
            <a:ext cx="7215187" cy="34470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pt-BR" sz="5400" dirty="0" smtClean="0">
              <a:latin typeface="Verdana" panose="020B060403050404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pt-BR" sz="5400" dirty="0" smtClean="0">
                <a:latin typeface="Verdana" panose="020B0604030504040204" pitchFamily="34" charset="0"/>
              </a:rPr>
              <a:t>OBRIGADO</a:t>
            </a:r>
            <a:endParaRPr lang="pt-BR" sz="5400" dirty="0">
              <a:latin typeface="Verdana" panose="020B0604030504040204" pitchFamily="34" charset="0"/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pt-BR" sz="5400" dirty="0">
                <a:latin typeface="Verdana" panose="020B0604030504040204" pitchFamily="34" charset="0"/>
              </a:rPr>
              <a:t> PELA PRESENÇA!!!!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400" b="1" dirty="0">
              <a:latin typeface="+mn-lt"/>
            </a:endParaRPr>
          </a:p>
        </p:txBody>
      </p:sp>
      <p:sp>
        <p:nvSpPr>
          <p:cNvPr id="9223" name="CaixaDeTexto 8"/>
          <p:cNvSpPr txBox="1">
            <a:spLocks noChangeArrowheads="1"/>
          </p:cNvSpPr>
          <p:nvPr/>
        </p:nvSpPr>
        <p:spPr bwMode="auto">
          <a:xfrm>
            <a:off x="2071687" y="1169806"/>
            <a:ext cx="5000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2º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32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/>
          <p:cNvSpPr>
            <a:spLocks noGrp="1"/>
          </p:cNvSpPr>
          <p:nvPr>
            <p:ph type="ctrTitle"/>
          </p:nvPr>
        </p:nvSpPr>
        <p:spPr>
          <a:xfrm>
            <a:off x="251520" y="188913"/>
            <a:ext cx="8568952" cy="1470025"/>
          </a:xfrm>
        </p:spPr>
        <p:txBody>
          <a:bodyPr/>
          <a:lstStyle/>
          <a:p>
            <a:pPr eaLnBrk="1" hangingPunct="1"/>
            <a:r>
              <a:rPr lang="pt-BR" sz="4000" dirty="0" smtClean="0"/>
              <a:t>GUIA LOPES DA LAGUNA </a:t>
            </a:r>
            <a:r>
              <a:rPr lang="pt-BR" sz="4000" dirty="0"/>
              <a:t>- MS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sz="36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1928813"/>
            <a:ext cx="7215188" cy="3500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52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cxnSp>
        <p:nvCxnSpPr>
          <p:cNvPr id="10" name="Conector reto 9"/>
          <p:cNvCxnSpPr/>
          <p:nvPr/>
        </p:nvCxnSpPr>
        <p:spPr>
          <a:xfrm>
            <a:off x="827088" y="1557338"/>
            <a:ext cx="7143750" cy="1587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73" name="CaixaDeTexto 7"/>
          <p:cNvSpPr txBox="1">
            <a:spLocks noChangeArrowheads="1"/>
          </p:cNvSpPr>
          <p:nvPr/>
        </p:nvSpPr>
        <p:spPr bwMode="auto">
          <a:xfrm>
            <a:off x="395288" y="1928813"/>
            <a:ext cx="7993062" cy="577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sz="2400" b="1" dirty="0">
                <a:solidFill>
                  <a:schemeClr val="accent1"/>
                </a:solidFill>
                <a:latin typeface="Arial" panose="020B0604020202020204" pitchFamily="34" charset="0"/>
              </a:rPr>
              <a:t>CONCEITO</a:t>
            </a:r>
          </a:p>
          <a:p>
            <a:pPr algn="ctr" eaLnBrk="1" hangingPunct="1">
              <a:lnSpc>
                <a:spcPct val="13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sz="2400" b="1" dirty="0">
                <a:solidFill>
                  <a:schemeClr val="accent1"/>
                </a:solidFill>
                <a:latin typeface="Arial" panose="020B0604020202020204" pitchFamily="34" charset="0"/>
              </a:rPr>
              <a:t>     </a:t>
            </a:r>
          </a:p>
          <a:p>
            <a:pPr algn="just" eaLnBrk="1" hangingPunct="1">
              <a:lnSpc>
                <a:spcPct val="13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sz="2400" b="1" dirty="0">
                <a:latin typeface="Arial" panose="020B0604020202020204" pitchFamily="34" charset="0"/>
              </a:rPr>
              <a:t>“A audiência pública é uma das formas de participação e de controle popular da administração pública. </a:t>
            </a:r>
          </a:p>
          <a:p>
            <a:pPr algn="just" eaLnBrk="1" hangingPunct="1">
              <a:lnSpc>
                <a:spcPct val="13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pt-BR" sz="2400" b="1" dirty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3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pt-BR" sz="2400" b="1" dirty="0">
                <a:latin typeface="Arial" panose="020B0604020202020204" pitchFamily="34" charset="0"/>
              </a:rPr>
              <a:t>Ela propicia a troca de informações entre  o administrador e a população, tornando mais transparente a gestão pública</a:t>
            </a:r>
            <a:r>
              <a:rPr lang="pt-BR" b="1" dirty="0">
                <a:latin typeface="Arial" panose="020B0604020202020204" pitchFamily="34" charset="0"/>
              </a:rPr>
              <a:t>.”</a:t>
            </a: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 typeface="Wingdings 3" panose="05040102010807070707" pitchFamily="18" charset="2"/>
              <a:buNone/>
            </a:pPr>
            <a:endParaRPr lang="pt-BR" sz="1000" b="1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24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2400" dirty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pt-BR" sz="2400" dirty="0"/>
          </a:p>
        </p:txBody>
      </p:sp>
      <p:sp>
        <p:nvSpPr>
          <p:cNvPr id="7175" name="CaixaDeTexto 8"/>
          <p:cNvSpPr txBox="1">
            <a:spLocks noChangeArrowheads="1"/>
          </p:cNvSpPr>
          <p:nvPr/>
        </p:nvSpPr>
        <p:spPr bwMode="auto">
          <a:xfrm>
            <a:off x="1898650" y="1055689"/>
            <a:ext cx="5000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2º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ctrTitle"/>
          </p:nvPr>
        </p:nvSpPr>
        <p:spPr>
          <a:xfrm>
            <a:off x="395536" y="214313"/>
            <a:ext cx="8352928" cy="1470025"/>
          </a:xfrm>
        </p:spPr>
        <p:txBody>
          <a:bodyPr/>
          <a:lstStyle/>
          <a:p>
            <a:pPr eaLnBrk="1" hangingPunct="1"/>
            <a:r>
              <a:rPr lang="pt-BR" sz="4000" dirty="0" smtClean="0"/>
              <a:t>GUIA LOPES DA LAGUNA </a:t>
            </a:r>
            <a:r>
              <a:rPr lang="pt-BR" sz="4000" dirty="0"/>
              <a:t>- MS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088" y="1916113"/>
            <a:ext cx="7215187" cy="3500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52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cxnSp>
        <p:nvCxnSpPr>
          <p:cNvPr id="10" name="Conector reto 9"/>
          <p:cNvCxnSpPr/>
          <p:nvPr/>
        </p:nvCxnSpPr>
        <p:spPr>
          <a:xfrm>
            <a:off x="857250" y="1714500"/>
            <a:ext cx="714375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5813" y="1928813"/>
            <a:ext cx="7458075" cy="40322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Art. 48 da Lei nº 101/2000 – LEI DE RESPONSABILIDADE FISCAL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DA TRANSPARÊNCIA DA GESTÃO FISCAL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>
                <a:latin typeface="+mn-lt"/>
              </a:rPr>
              <a:t>Instrumento de transparência de gestão fiscal: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400" b="1" dirty="0">
                <a:latin typeface="+mn-lt"/>
              </a:rPr>
              <a:t>Relatório Resumido de Execução Orçamentária – RREO;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400" b="1" dirty="0">
                <a:latin typeface="+mn-lt"/>
              </a:rPr>
              <a:t>Relatório de Gestão Fiscal –RGF.</a:t>
            </a:r>
          </a:p>
        </p:txBody>
      </p:sp>
      <p:sp>
        <p:nvSpPr>
          <p:cNvPr id="8198" name="CaixaDeTexto 8"/>
          <p:cNvSpPr txBox="1">
            <a:spLocks noChangeArrowheads="1"/>
          </p:cNvSpPr>
          <p:nvPr/>
        </p:nvSpPr>
        <p:spPr bwMode="auto">
          <a:xfrm>
            <a:off x="1928812" y="1225551"/>
            <a:ext cx="5000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2º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>
          <a:xfrm>
            <a:off x="467544" y="214313"/>
            <a:ext cx="8136904" cy="1470025"/>
          </a:xfrm>
        </p:spPr>
        <p:txBody>
          <a:bodyPr/>
          <a:lstStyle/>
          <a:p>
            <a:pPr eaLnBrk="1" hangingPunct="1"/>
            <a:r>
              <a:rPr lang="pt-BR" sz="4000" dirty="0" smtClean="0"/>
              <a:t>GUIA LOPES DA LAGUNA </a:t>
            </a:r>
            <a:r>
              <a:rPr lang="pt-BR" sz="4000" dirty="0"/>
              <a:t>- MS</a:t>
            </a:r>
            <a:r>
              <a:rPr lang="pt-BR" sz="3600" dirty="0" smtClean="0"/>
              <a:t/>
            </a:r>
            <a:br>
              <a:rPr lang="pt-BR" sz="3600" dirty="0" smtClean="0"/>
            </a:br>
            <a:endParaRPr lang="pt-BR" sz="3600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7250" y="1928813"/>
            <a:ext cx="7215188" cy="3500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b="1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sz="5200" b="1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  <p:cxnSp>
        <p:nvCxnSpPr>
          <p:cNvPr id="10" name="Conector reto 9"/>
          <p:cNvCxnSpPr/>
          <p:nvPr/>
        </p:nvCxnSpPr>
        <p:spPr>
          <a:xfrm>
            <a:off x="857250" y="1714500"/>
            <a:ext cx="7143750" cy="1588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785813" y="1916113"/>
            <a:ext cx="7215187" cy="4464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2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Objetivo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b="1" dirty="0">
                <a:latin typeface="+mn-lt"/>
              </a:rPr>
              <a:t>Demonstrar a receitas arrecadadas no período;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b="1" dirty="0">
                <a:latin typeface="+mn-lt"/>
              </a:rPr>
              <a:t>Apresentar as despesas realizadas;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b="1" dirty="0">
                <a:latin typeface="+mn-lt"/>
              </a:rPr>
              <a:t>Apresentar o quadro geral da dívida do município;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b="1" dirty="0">
                <a:latin typeface="+mn-lt"/>
              </a:rPr>
              <a:t>Avaliar o índices legais de aplicação em saúde e educação.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3200" b="1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2400" b="1" dirty="0">
              <a:latin typeface="+mn-lt"/>
            </a:endParaRPr>
          </a:p>
        </p:txBody>
      </p:sp>
      <p:sp>
        <p:nvSpPr>
          <p:cNvPr id="9223" name="CaixaDeTexto 8"/>
          <p:cNvSpPr txBox="1">
            <a:spLocks noChangeArrowheads="1"/>
          </p:cNvSpPr>
          <p:nvPr/>
        </p:nvSpPr>
        <p:spPr bwMode="auto">
          <a:xfrm>
            <a:off x="1893093" y="1147763"/>
            <a:ext cx="5000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1800" b="1" dirty="0">
                <a:solidFill>
                  <a:srgbClr val="77933C"/>
                </a:solidFill>
                <a:latin typeface="Arial" panose="020B0604020202020204" pitchFamily="34" charset="0"/>
              </a:rPr>
              <a:t>Gestão Fiscal  – </a:t>
            </a:r>
            <a:r>
              <a:rPr lang="pt-BR" sz="1800" b="1" dirty="0" smtClean="0">
                <a:solidFill>
                  <a:srgbClr val="77933C"/>
                </a:solidFill>
                <a:latin typeface="Arial" panose="020B0604020202020204" pitchFamily="34" charset="0"/>
              </a:rPr>
              <a:t>2º Semestre</a:t>
            </a:r>
            <a:endParaRPr lang="pt-BR" sz="1800" b="1" dirty="0">
              <a:solidFill>
                <a:srgbClr val="77933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1116013" y="47625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209800" y="228600"/>
            <a:ext cx="640080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4762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</a:pPr>
            <a:r>
              <a:rPr kumimoji="1" lang="pt-BR" sz="2400" b="1" dirty="0" smtClean="0">
                <a:latin typeface="Arial" panose="020B0604020202020204" pitchFamily="34" charset="0"/>
              </a:rPr>
              <a:t>GUIA LOPES DA LAGUNA - MS</a:t>
            </a:r>
            <a:endParaRPr kumimoji="1" lang="pt-BR" sz="2400" b="1" dirty="0">
              <a:latin typeface="Arial" panose="020B0604020202020204" pitchFamily="34" charset="0"/>
            </a:endParaRPr>
          </a:p>
          <a:p>
            <a:pPr algn="r">
              <a:spcBef>
                <a:spcPct val="50000"/>
              </a:spcBef>
              <a:buFontTx/>
              <a:buNone/>
            </a:pPr>
            <a:r>
              <a:rPr kumimoji="1" lang="pt-BR" sz="24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RECEITA</a:t>
            </a:r>
            <a:r>
              <a:rPr kumimoji="1" lang="pt-BR" sz="28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kumimoji="1" lang="pt-BR" sz="2000" b="1" i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1029" name="Picture 5" descr="BS00508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1600200" y="2514600"/>
            <a:ext cx="2590800" cy="53181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800" b="1">
                <a:latin typeface="Arial" panose="020B0604020202020204" pitchFamily="34" charset="0"/>
              </a:rPr>
              <a:t>PREFEITURA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1116013" y="3657600"/>
            <a:ext cx="2617787" cy="53181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800" b="1">
                <a:latin typeface="Arial" panose="020B0604020202020204" pitchFamily="34" charset="0"/>
              </a:rPr>
              <a:t>FUNDEB</a:t>
            </a:r>
          </a:p>
        </p:txBody>
      </p:sp>
      <p:sp>
        <p:nvSpPr>
          <p:cNvPr id="1039" name="Text Box 15"/>
          <p:cNvSpPr txBox="1">
            <a:spLocks noChangeArrowheads="1"/>
          </p:cNvSpPr>
          <p:nvPr/>
        </p:nvSpPr>
        <p:spPr bwMode="auto">
          <a:xfrm>
            <a:off x="582314" y="4743846"/>
            <a:ext cx="3671888" cy="53181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sz="2800" b="1" dirty="0">
                <a:latin typeface="Arial" panose="020B0604020202020204" pitchFamily="34" charset="0"/>
              </a:rPr>
              <a:t>FUNDO DE SAÚDE</a:t>
            </a:r>
          </a:p>
        </p:txBody>
      </p:sp>
      <p:sp>
        <p:nvSpPr>
          <p:cNvPr id="1052" name="AutoShape 28"/>
          <p:cNvSpPr>
            <a:spLocks noChangeArrowheads="1"/>
          </p:cNvSpPr>
          <p:nvPr/>
        </p:nvSpPr>
        <p:spPr bwMode="auto">
          <a:xfrm>
            <a:off x="5029200" y="2286000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26.591.306,62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auto">
          <a:xfrm>
            <a:off x="5029200" y="3581400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5.138.147,76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auto">
          <a:xfrm>
            <a:off x="5257970" y="4666852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4.893.521,00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602456" y="5830093"/>
            <a:ext cx="4113560" cy="52322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sz="2800" b="1" dirty="0">
                <a:latin typeface="Arial" panose="020B0604020202020204" pitchFamily="34" charset="0"/>
              </a:rPr>
              <a:t>FUNDO </a:t>
            </a:r>
            <a:r>
              <a:rPr lang="pt-BR" sz="2800" b="1" dirty="0" smtClean="0">
                <a:latin typeface="Arial" panose="020B0604020202020204" pitchFamily="34" charset="0"/>
              </a:rPr>
              <a:t>DA INFÂNCIA</a:t>
            </a:r>
            <a:endParaRPr lang="pt-BR" sz="2800" b="1" dirty="0">
              <a:latin typeface="Arial" panose="020B0604020202020204" pitchFamily="34" charset="0"/>
            </a:endParaRPr>
          </a:p>
        </p:txBody>
      </p:sp>
      <p:sp>
        <p:nvSpPr>
          <p:cNvPr id="12" name="AutoShape 33"/>
          <p:cNvSpPr>
            <a:spLocks noChangeArrowheads="1"/>
          </p:cNvSpPr>
          <p:nvPr/>
        </p:nvSpPr>
        <p:spPr bwMode="auto">
          <a:xfrm>
            <a:off x="5029200" y="5676106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5.319,63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8" grpId="0" autoUpdateAnimBg="0"/>
      <p:bldP spid="1032" grpId="0" animBg="1" autoUpdateAnimBg="0"/>
      <p:bldP spid="1035" grpId="0" animBg="1" autoUpdateAnimBg="0"/>
      <p:bldP spid="1039" grpId="0" animBg="1" autoUpdateAnimBg="0"/>
      <p:bldP spid="1052" grpId="0" animBg="1" autoUpdateAnimBg="0"/>
      <p:bldP spid="1055" grpId="0" animBg="1" autoUpdateAnimBg="0"/>
      <p:bldP spid="1057" grpId="0" animBg="1" autoUpdateAnimBg="0"/>
      <p:bldP spid="11" grpId="0" animBg="1" autoUpdateAnimBg="0"/>
      <p:bldP spid="1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692275" y="188913"/>
            <a:ext cx="7451725" cy="1487487"/>
          </a:xfrm>
        </p:spPr>
        <p:txBody>
          <a:bodyPr/>
          <a:lstStyle/>
          <a:p>
            <a:pPr marL="476250" algn="r">
              <a:spcBef>
                <a:spcPct val="50000"/>
              </a:spcBef>
            </a:pPr>
            <a:r>
              <a:rPr kumimoji="1" lang="pt-BR" sz="3200" b="1" dirty="0" smtClean="0"/>
              <a:t>GUIA LOPES DA LAGUNA - MS</a:t>
            </a:r>
            <a:r>
              <a:rPr kumimoji="1" lang="pt-BR" sz="4000" b="1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/>
            </a:r>
            <a:br>
              <a:rPr kumimoji="1" lang="pt-BR" sz="4000" b="1" dirty="0" smtClean="0">
                <a:solidFill>
                  <a:schemeClr val="accent1"/>
                </a:solidFill>
                <a:latin typeface="Arial Black" panose="020B0A04020102020204" pitchFamily="34" charset="0"/>
              </a:rPr>
            </a:br>
            <a:r>
              <a:rPr kumimoji="1" lang="pt-BR" sz="3600" b="1" dirty="0" smtClean="0">
                <a:solidFill>
                  <a:schemeClr val="tx2"/>
                </a:solidFill>
              </a:rPr>
              <a:t>RECEITA</a:t>
            </a:r>
            <a:r>
              <a:rPr kumimoji="1" lang="pt-BR" sz="4000" b="1" dirty="0" smtClean="0">
                <a:solidFill>
                  <a:schemeClr val="tx2"/>
                </a:solidFill>
              </a:rPr>
              <a:t> </a:t>
            </a:r>
            <a:endParaRPr kumimoji="1" lang="pt-BR" sz="3200" b="1" i="1" dirty="0" smtClean="0">
              <a:solidFill>
                <a:schemeClr val="tx2"/>
              </a:solidFill>
            </a:endParaRPr>
          </a:p>
        </p:txBody>
      </p:sp>
      <p:pic>
        <p:nvPicPr>
          <p:cNvPr id="22531" name="Picture 3" descr="BS00508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753394" y="2825750"/>
            <a:ext cx="1676400" cy="53181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800" b="1" dirty="0">
                <a:latin typeface="Arial" panose="020B0604020202020204" pitchFamily="34" charset="0"/>
              </a:rPr>
              <a:t>FIS </a:t>
            </a:r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5004048" y="2857500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 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114.702,74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50825" y="4724400"/>
            <a:ext cx="8534400" cy="1600200"/>
          </a:xfrm>
          <a:prstGeom prst="rect">
            <a:avLst/>
          </a:prstGeom>
          <a:noFill/>
          <a:ln w="38100" cap="sq">
            <a:solidFill>
              <a:srgbClr val="3FCF57"/>
            </a:solidFill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69696"/>
            </a:extrusionClr>
          </a:sp3d>
          <a:extLst/>
        </p:spPr>
        <p:txBody>
          <a:bodyPr>
            <a:flatTx/>
          </a:bodyPr>
          <a:lstStyle/>
          <a:p>
            <a:pPr marL="342900" indent="-342900" algn="ctr" eaLnBrk="1" hangingPunct="1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ð"/>
              <a:defRPr/>
            </a:pPr>
            <a:endParaRPr lang="pt-BR" sz="8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ð"/>
              <a:defRPr/>
            </a:pPr>
            <a:r>
              <a:rPr lang="pt-BR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TOTAL ARRECADADO  NO PERÍODO: </a:t>
            </a:r>
            <a:r>
              <a:rPr lang="pt-BR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R$ </a:t>
            </a:r>
            <a:r>
              <a:rPr lang="pt-BR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42.201.924,52</a:t>
            </a:r>
            <a:endParaRPr lang="pt-BR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42900" indent="-342900" algn="ctr" eaLnBrk="1" hangingPunct="1">
              <a:spcBef>
                <a:spcPct val="50000"/>
              </a:spcBef>
              <a:buClr>
                <a:schemeClr val="bg2"/>
              </a:buClr>
              <a:buFont typeface="Wingdings" pitchFamily="2" charset="2"/>
              <a:buChar char="ð"/>
              <a:defRPr/>
            </a:pPr>
            <a:endParaRPr lang="pt-BR" sz="3600" b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39750" y="2060978"/>
            <a:ext cx="4103688" cy="53181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sz="2800" b="1" dirty="0">
                <a:latin typeface="Arial" panose="020B0604020202020204" pitchFamily="34" charset="0"/>
              </a:rPr>
              <a:t>F. </a:t>
            </a:r>
            <a:r>
              <a:rPr lang="pt-BR" sz="2800" b="1" dirty="0" smtClean="0">
                <a:latin typeface="Arial" panose="020B0604020202020204" pitchFamily="34" charset="0"/>
              </a:rPr>
              <a:t>de </a:t>
            </a:r>
            <a:r>
              <a:rPr lang="pt-BR" sz="2800" b="1" dirty="0">
                <a:latin typeface="Arial" panose="020B0604020202020204" pitchFamily="34" charset="0"/>
              </a:rPr>
              <a:t>ASSIS. SOCIAL</a:t>
            </a: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5228748" y="2017713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796.157,46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AutoShape 33"/>
          <p:cNvSpPr>
            <a:spLocks noChangeArrowheads="1"/>
          </p:cNvSpPr>
          <p:nvPr/>
        </p:nvSpPr>
        <p:spPr bwMode="auto">
          <a:xfrm>
            <a:off x="5418137" y="3722714"/>
            <a:ext cx="35814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8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4.662.769,31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7027" y="3859186"/>
            <a:ext cx="5228748" cy="52322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pt-BR" sz="2800" b="1" dirty="0" smtClean="0">
                <a:latin typeface="Arial" panose="020B0604020202020204" pitchFamily="34" charset="0"/>
              </a:rPr>
              <a:t>INSTITUTO DE PREVIDÊNCIA</a:t>
            </a:r>
            <a:endParaRPr lang="pt-BR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84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 autoUpdateAnimBg="0"/>
      <p:bldP spid="22533" grpId="0" animBg="1" autoUpdateAnimBg="0"/>
      <p:bldP spid="22536" grpId="0" animBg="1" autoUpdateAnimBg="0"/>
      <p:bldP spid="22537" grpId="0" animBg="1" autoUpdateAnimBg="0"/>
      <p:bldP spid="22538" grpId="0" animBg="1" autoUpdateAnimBg="0"/>
      <p:bldP spid="9" grpId="0" animBg="1" autoUpdateAnimBg="0"/>
      <p:bldP spid="1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31850" y="5334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pt-BR" sz="2400">
              <a:latin typeface="Times New Roman" panose="02020603050405020304" pitchFamily="18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979712" y="228600"/>
            <a:ext cx="7164288" cy="113877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marL="4762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699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604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kumimoji="1" lang="pt-BR" sz="2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 "/>
              </a:rPr>
              <a:t>GUIA LOPES DA LAGUNA - MS</a:t>
            </a:r>
            <a:endParaRPr kumimoji="1" lang="pt-BR" sz="2600" b="1" dirty="0" smtClean="0">
              <a:latin typeface="Calibri "/>
            </a:endParaRPr>
          </a:p>
          <a:p>
            <a:pPr algn="r">
              <a:spcBef>
                <a:spcPct val="50000"/>
              </a:spcBef>
              <a:defRPr/>
            </a:pPr>
            <a:r>
              <a:rPr kumimoji="1" lang="pt-BR" b="1" dirty="0" smtClean="0">
                <a:solidFill>
                  <a:schemeClr val="tx2"/>
                </a:solidFill>
                <a:latin typeface="Arial" charset="0"/>
              </a:rPr>
              <a:t>RECEITA</a:t>
            </a:r>
            <a:r>
              <a:rPr kumimoji="1" lang="pt-BR" sz="2800" b="1" dirty="0" smtClean="0">
                <a:solidFill>
                  <a:schemeClr val="tx2"/>
                </a:solidFill>
                <a:latin typeface="Arial" charset="0"/>
              </a:rPr>
              <a:t> </a:t>
            </a:r>
            <a:endParaRPr kumimoji="1" lang="pt-BR" sz="2000" b="1" dirty="0" smtClean="0">
              <a:solidFill>
                <a:schemeClr val="tx2"/>
              </a:solidFill>
              <a:latin typeface="Arial" charset="0"/>
            </a:endParaRPr>
          </a:p>
        </p:txBody>
      </p:sp>
      <p:pic>
        <p:nvPicPr>
          <p:cNvPr id="23556" name="Picture 4" descr="BS00508_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AutoShape 5"/>
          <p:cNvSpPr>
            <a:spLocks noChangeArrowheads="1"/>
          </p:cNvSpPr>
          <p:nvPr/>
        </p:nvSpPr>
        <p:spPr bwMode="auto">
          <a:xfrm>
            <a:off x="1509713" y="3276600"/>
            <a:ext cx="6705600" cy="914400"/>
          </a:xfrm>
          <a:prstGeom prst="cube">
            <a:avLst>
              <a:gd name="adj" fmla="val 38542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pt-BR" sz="36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42.201.924,52</a:t>
            </a:r>
            <a:endParaRPr lang="pt-BR" sz="3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1258888" y="2205038"/>
            <a:ext cx="7010400" cy="914400"/>
          </a:xfrm>
          <a:prstGeom prst="cube">
            <a:avLst>
              <a:gd name="adj" fmla="val 36981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>
                <a:latin typeface="Arial" panose="020B0604020202020204" pitchFamily="34" charset="0"/>
              </a:rPr>
              <a:t> </a:t>
            </a:r>
            <a:r>
              <a:rPr lang="pt-BR" sz="2500" b="1">
                <a:solidFill>
                  <a:schemeClr val="bg2"/>
                </a:solidFill>
                <a:latin typeface="Arial" panose="020B0604020202020204" pitchFamily="34" charset="0"/>
              </a:rPr>
              <a:t>TOTAL ARRECADADO  NO PERÍODO:</a:t>
            </a:r>
            <a:endParaRPr lang="pt-BR" sz="2500" b="1">
              <a:solidFill>
                <a:srgbClr val="B0AC00"/>
              </a:solidFill>
              <a:latin typeface="Arial" panose="020B0604020202020204" pitchFamily="34" charset="0"/>
            </a:endParaRPr>
          </a:p>
        </p:txBody>
      </p:sp>
      <p:sp>
        <p:nvSpPr>
          <p:cNvPr id="23559" name="AutoShape 7"/>
          <p:cNvSpPr>
            <a:spLocks noChangeArrowheads="1"/>
          </p:cNvSpPr>
          <p:nvPr/>
        </p:nvSpPr>
        <p:spPr bwMode="auto">
          <a:xfrm>
            <a:off x="1593850" y="4343400"/>
            <a:ext cx="6400800" cy="7620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800" b="1">
                <a:latin typeface="Arial" panose="020B0604020202020204" pitchFamily="34" charset="0"/>
              </a:rPr>
              <a:t> </a:t>
            </a:r>
            <a:r>
              <a:rPr lang="pt-BR" sz="2600">
                <a:solidFill>
                  <a:schemeClr val="bg2"/>
                </a:solidFill>
                <a:latin typeface="Arial Black" panose="020B0A04020102020204" pitchFamily="34" charset="0"/>
              </a:rPr>
              <a:t>MÉDIA MENSAL DO PERÍODO</a:t>
            </a:r>
            <a:endParaRPr lang="pt-BR" sz="2600">
              <a:latin typeface="Arial Black" panose="020B0A04020102020204" pitchFamily="34" charset="0"/>
            </a:endParaRPr>
          </a:p>
        </p:txBody>
      </p:sp>
      <p:sp>
        <p:nvSpPr>
          <p:cNvPr id="23560" name="AutoShape 8"/>
          <p:cNvSpPr>
            <a:spLocks noChangeArrowheads="1"/>
          </p:cNvSpPr>
          <p:nvPr/>
        </p:nvSpPr>
        <p:spPr bwMode="auto">
          <a:xfrm>
            <a:off x="1517650" y="5181600"/>
            <a:ext cx="6324600" cy="990600"/>
          </a:xfrm>
          <a:prstGeom prst="cube">
            <a:avLst>
              <a:gd name="adj" fmla="val 49028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pt-BR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sym typeface="Monotype Sorts" pitchFamily="2" charset="2"/>
              </a:rPr>
              <a:t>R$ </a:t>
            </a:r>
            <a:r>
              <a:rPr lang="pt-BR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sym typeface="Monotype Sorts" pitchFamily="2" charset="2"/>
              </a:rPr>
              <a:t>3.516.827,04</a:t>
            </a:r>
            <a:endParaRPr lang="pt-BR" sz="32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 Black" pitchFamily="34" charset="0"/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41301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INO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autoUpdateAnimBg="0"/>
      <p:bldP spid="23557" grpId="0" animBg="1" autoUpdateAnimBg="0"/>
      <p:bldP spid="23558" grpId="0" animBg="1" autoUpdateAnimBg="0"/>
      <p:bldP spid="23559" grpId="0" animBg="1" autoUpdateAnimBg="0"/>
      <p:bldP spid="2356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-228600"/>
            <a:ext cx="8081963" cy="993775"/>
          </a:xfrm>
        </p:spPr>
        <p:txBody>
          <a:bodyPr/>
          <a:lstStyle/>
          <a:p>
            <a:pPr marL="53975" algn="r" eaLnBrk="1" hangingPunct="1"/>
            <a:r>
              <a:rPr lang="pt-BR" sz="3200" b="1" dirty="0" smtClean="0"/>
              <a:t>GUIA LOPES DA LAGUNA - MS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728913" y="525462"/>
            <a:ext cx="5867400" cy="4000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COMPOSIÇÃO DA RECEITA</a:t>
            </a:r>
          </a:p>
        </p:txBody>
      </p:sp>
      <p:sp>
        <p:nvSpPr>
          <p:cNvPr id="10423" name="Text Box 183"/>
          <p:cNvSpPr txBox="1">
            <a:spLocks noChangeArrowheads="1"/>
          </p:cNvSpPr>
          <p:nvPr/>
        </p:nvSpPr>
        <p:spPr bwMode="auto">
          <a:xfrm>
            <a:off x="1692275" y="1024701"/>
            <a:ext cx="15240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dirty="0">
                <a:latin typeface="Arial Black" panose="020B0A04020102020204" pitchFamily="34" charset="0"/>
              </a:rPr>
              <a:t>FPM</a:t>
            </a:r>
          </a:p>
        </p:txBody>
      </p:sp>
      <p:sp>
        <p:nvSpPr>
          <p:cNvPr id="10424" name="AutoShape 184"/>
          <p:cNvSpPr>
            <a:spLocks noChangeArrowheads="1"/>
          </p:cNvSpPr>
          <p:nvPr/>
        </p:nvSpPr>
        <p:spPr bwMode="auto">
          <a:xfrm>
            <a:off x="4067510" y="1100943"/>
            <a:ext cx="609600" cy="381000"/>
          </a:xfrm>
          <a:prstGeom prst="notchedRightArrow">
            <a:avLst>
              <a:gd name="adj1" fmla="val 50000"/>
              <a:gd name="adj2" fmla="val 40000"/>
            </a:avLst>
          </a:prstGeom>
          <a:solidFill>
            <a:srgbClr val="00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t-BR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27" name="Text Box 187"/>
          <p:cNvSpPr txBox="1">
            <a:spLocks noChangeArrowheads="1"/>
          </p:cNvSpPr>
          <p:nvPr/>
        </p:nvSpPr>
        <p:spPr bwMode="auto">
          <a:xfrm>
            <a:off x="1692275" y="1727201"/>
            <a:ext cx="16002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dirty="0">
                <a:latin typeface="Arial Black" panose="020B0A04020102020204" pitchFamily="34" charset="0"/>
              </a:rPr>
              <a:t>ICMS</a:t>
            </a:r>
          </a:p>
        </p:txBody>
      </p:sp>
      <p:sp>
        <p:nvSpPr>
          <p:cNvPr id="10428" name="AutoShape 188"/>
          <p:cNvSpPr>
            <a:spLocks noChangeArrowheads="1"/>
          </p:cNvSpPr>
          <p:nvPr/>
        </p:nvSpPr>
        <p:spPr bwMode="auto">
          <a:xfrm>
            <a:off x="4067510" y="1697037"/>
            <a:ext cx="609600" cy="381000"/>
          </a:xfrm>
          <a:prstGeom prst="notchedRightArrow">
            <a:avLst>
              <a:gd name="adj1" fmla="val 50000"/>
              <a:gd name="adj2" fmla="val 40000"/>
            </a:avLst>
          </a:prstGeom>
          <a:solidFill>
            <a:srgbClr val="00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sz="1800">
              <a:latin typeface="Arial" panose="020B0604020202020204" pitchFamily="34" charset="0"/>
            </a:endParaRPr>
          </a:p>
        </p:txBody>
      </p:sp>
      <p:sp>
        <p:nvSpPr>
          <p:cNvPr id="10430" name="Text Box 190"/>
          <p:cNvSpPr txBox="1">
            <a:spLocks noChangeArrowheads="1"/>
          </p:cNvSpPr>
          <p:nvPr/>
        </p:nvSpPr>
        <p:spPr bwMode="auto">
          <a:xfrm>
            <a:off x="1103137" y="2618570"/>
            <a:ext cx="3352800" cy="707886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dirty="0">
                <a:latin typeface="Arial Black" panose="020B0A04020102020204" pitchFamily="34" charset="0"/>
              </a:rPr>
              <a:t>TRANSF. </a:t>
            </a:r>
            <a:r>
              <a:rPr lang="pt-BR" sz="2000" dirty="0" smtClean="0">
                <a:latin typeface="Arial Black" panose="020B0A04020102020204" pitchFamily="34" charset="0"/>
              </a:rPr>
              <a:t>RECURSOS VINCULADOS</a:t>
            </a:r>
            <a:endParaRPr lang="pt-BR" sz="2000" i="1" dirty="0">
              <a:latin typeface="Arial Black" panose="020B0A04020102020204" pitchFamily="34" charset="0"/>
            </a:endParaRPr>
          </a:p>
        </p:txBody>
      </p:sp>
      <p:sp>
        <p:nvSpPr>
          <p:cNvPr id="10431" name="AutoShape 191"/>
          <p:cNvSpPr>
            <a:spLocks noChangeArrowheads="1"/>
          </p:cNvSpPr>
          <p:nvPr/>
        </p:nvSpPr>
        <p:spPr bwMode="auto">
          <a:xfrm>
            <a:off x="4677110" y="2767362"/>
            <a:ext cx="609600" cy="381000"/>
          </a:xfrm>
          <a:prstGeom prst="notchedRightArrow">
            <a:avLst>
              <a:gd name="adj1" fmla="val 50000"/>
              <a:gd name="adj2" fmla="val 40000"/>
            </a:avLst>
          </a:prstGeom>
          <a:solidFill>
            <a:srgbClr val="00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sz="1800">
              <a:latin typeface="Arial" panose="020B0604020202020204" pitchFamily="34" charset="0"/>
            </a:endParaRPr>
          </a:p>
        </p:txBody>
      </p:sp>
      <p:sp>
        <p:nvSpPr>
          <p:cNvPr id="10447" name="AutoShape 207"/>
          <p:cNvSpPr>
            <a:spLocks noChangeArrowheads="1"/>
          </p:cNvSpPr>
          <p:nvPr/>
        </p:nvSpPr>
        <p:spPr bwMode="auto">
          <a:xfrm>
            <a:off x="5468938" y="957679"/>
            <a:ext cx="30480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9.024.486,72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448" name="AutoShape 208"/>
          <p:cNvSpPr>
            <a:spLocks noChangeArrowheads="1"/>
          </p:cNvSpPr>
          <p:nvPr/>
        </p:nvSpPr>
        <p:spPr bwMode="auto">
          <a:xfrm>
            <a:off x="5567350" y="1702971"/>
            <a:ext cx="30480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8.829.861,52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449" name="AutoShape 209"/>
          <p:cNvSpPr>
            <a:spLocks noChangeArrowheads="1"/>
          </p:cNvSpPr>
          <p:nvPr/>
        </p:nvSpPr>
        <p:spPr bwMode="auto">
          <a:xfrm>
            <a:off x="5662613" y="2561808"/>
            <a:ext cx="30480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11.247.797,69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458" name="Text Box 218"/>
          <p:cNvSpPr txBox="1">
            <a:spLocks noChangeArrowheads="1"/>
          </p:cNvSpPr>
          <p:nvPr/>
        </p:nvSpPr>
        <p:spPr bwMode="auto">
          <a:xfrm>
            <a:off x="1093981" y="3438756"/>
            <a:ext cx="3352800" cy="40011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dirty="0" smtClean="0">
                <a:latin typeface="Arial Black" panose="020B0A04020102020204" pitchFamily="34" charset="0"/>
              </a:rPr>
              <a:t>FUNDEB</a:t>
            </a:r>
            <a:endParaRPr lang="pt-BR" sz="2000" i="1" dirty="0">
              <a:latin typeface="Arial Black" panose="020B0A04020102020204" pitchFamily="34" charset="0"/>
            </a:endParaRPr>
          </a:p>
        </p:txBody>
      </p:sp>
      <p:sp>
        <p:nvSpPr>
          <p:cNvPr id="10459" name="AutoShape 219"/>
          <p:cNvSpPr>
            <a:spLocks noChangeArrowheads="1"/>
          </p:cNvSpPr>
          <p:nvPr/>
        </p:nvSpPr>
        <p:spPr bwMode="auto">
          <a:xfrm>
            <a:off x="4802981" y="3448311"/>
            <a:ext cx="609600" cy="381000"/>
          </a:xfrm>
          <a:prstGeom prst="notchedRightArrow">
            <a:avLst>
              <a:gd name="adj1" fmla="val 50000"/>
              <a:gd name="adj2" fmla="val 40000"/>
            </a:avLst>
          </a:prstGeom>
          <a:solidFill>
            <a:srgbClr val="00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sz="1800">
              <a:latin typeface="Arial" panose="020B0604020202020204" pitchFamily="34" charset="0"/>
            </a:endParaRPr>
          </a:p>
        </p:txBody>
      </p:sp>
      <p:sp>
        <p:nvSpPr>
          <p:cNvPr id="10460" name="AutoShape 220"/>
          <p:cNvSpPr>
            <a:spLocks noChangeArrowheads="1"/>
          </p:cNvSpPr>
          <p:nvPr/>
        </p:nvSpPr>
        <p:spPr bwMode="auto">
          <a:xfrm>
            <a:off x="5767167" y="3392548"/>
            <a:ext cx="30480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5.138.147,76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461" name="Text Box 221"/>
          <p:cNvSpPr txBox="1">
            <a:spLocks noChangeArrowheads="1"/>
          </p:cNvSpPr>
          <p:nvPr/>
        </p:nvSpPr>
        <p:spPr bwMode="auto">
          <a:xfrm>
            <a:off x="1162339" y="4147929"/>
            <a:ext cx="33528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dirty="0">
                <a:latin typeface="Arial Black" panose="020B0A04020102020204" pitchFamily="34" charset="0"/>
              </a:rPr>
              <a:t>RECEITA PRÓPRIA</a:t>
            </a:r>
            <a:endParaRPr lang="pt-BR" sz="2000" i="1" dirty="0">
              <a:latin typeface="Arial Black" panose="020B0A04020102020204" pitchFamily="34" charset="0"/>
            </a:endParaRPr>
          </a:p>
        </p:txBody>
      </p:sp>
      <p:sp>
        <p:nvSpPr>
          <p:cNvPr id="10462" name="AutoShape 222"/>
          <p:cNvSpPr>
            <a:spLocks noChangeArrowheads="1"/>
          </p:cNvSpPr>
          <p:nvPr/>
        </p:nvSpPr>
        <p:spPr bwMode="auto">
          <a:xfrm>
            <a:off x="4783115" y="4284078"/>
            <a:ext cx="609600" cy="381000"/>
          </a:xfrm>
          <a:prstGeom prst="notchedRightArrow">
            <a:avLst>
              <a:gd name="adj1" fmla="val 50000"/>
              <a:gd name="adj2" fmla="val 40000"/>
            </a:avLst>
          </a:prstGeom>
          <a:solidFill>
            <a:srgbClr val="00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sz="1800">
              <a:latin typeface="Arial" panose="020B0604020202020204" pitchFamily="34" charset="0"/>
            </a:endParaRPr>
          </a:p>
        </p:txBody>
      </p:sp>
      <p:sp>
        <p:nvSpPr>
          <p:cNvPr id="10463" name="AutoShape 223"/>
          <p:cNvSpPr>
            <a:spLocks noChangeArrowheads="1"/>
          </p:cNvSpPr>
          <p:nvPr/>
        </p:nvSpPr>
        <p:spPr bwMode="auto">
          <a:xfrm>
            <a:off x="5767167" y="4142245"/>
            <a:ext cx="30480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3.298.861,52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464" name="Text Box 224"/>
          <p:cNvSpPr txBox="1">
            <a:spLocks noChangeArrowheads="1"/>
          </p:cNvSpPr>
          <p:nvPr/>
        </p:nvSpPr>
        <p:spPr bwMode="auto">
          <a:xfrm>
            <a:off x="1676400" y="5867400"/>
            <a:ext cx="5715000" cy="715963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  <a:flatTx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800" b="1" dirty="0">
                <a:latin typeface="Arial" panose="020B0604020202020204" pitchFamily="34" charset="0"/>
              </a:rPr>
              <a:t>TOTAL </a:t>
            </a:r>
            <a:r>
              <a:rPr lang="pt-BR" sz="2800" b="1" dirty="0">
                <a:latin typeface="Arial" panose="020B0604020202020204" pitchFamily="34" charset="0"/>
                <a:sym typeface="Wingdings 3" panose="05040102010807070707" pitchFamily="18" charset="2"/>
              </a:rPr>
              <a:t> R$ </a:t>
            </a:r>
            <a:r>
              <a:rPr lang="pt-BR" sz="2800" b="1" dirty="0" smtClean="0">
                <a:latin typeface="Arial" panose="020B0604020202020204" pitchFamily="34" charset="0"/>
                <a:sym typeface="Wingdings 3" panose="05040102010807070707" pitchFamily="18" charset="2"/>
              </a:rPr>
              <a:t>42.201.924,52</a:t>
            </a:r>
            <a:endParaRPr lang="pt-BR" sz="2800" b="1" dirty="0">
              <a:latin typeface="Arial" panose="020B0604020202020204" pitchFamily="34" charset="0"/>
              <a:sym typeface="Wingdings 3" panose="05040102010807070707" pitchFamily="18" charset="2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pt-BR" sz="800" b="1" dirty="0">
              <a:latin typeface="Arial" panose="020B0604020202020204" pitchFamily="34" charset="0"/>
            </a:endParaRPr>
          </a:p>
        </p:txBody>
      </p:sp>
      <p:sp>
        <p:nvSpPr>
          <p:cNvPr id="20" name="Text Box 221"/>
          <p:cNvSpPr txBox="1">
            <a:spLocks noChangeArrowheads="1"/>
          </p:cNvSpPr>
          <p:nvPr/>
        </p:nvSpPr>
        <p:spPr bwMode="auto">
          <a:xfrm>
            <a:off x="1103137" y="5007733"/>
            <a:ext cx="3352800" cy="409575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pt-BR" sz="2000" dirty="0">
                <a:latin typeface="Arial Black" panose="020B0A04020102020204" pitchFamily="34" charset="0"/>
              </a:rPr>
              <a:t>RECEITA PRÓPRIA</a:t>
            </a:r>
            <a:endParaRPr lang="pt-BR" sz="2000" i="1" dirty="0">
              <a:latin typeface="Arial Black" panose="020B0A04020102020204" pitchFamily="34" charset="0"/>
            </a:endParaRPr>
          </a:p>
        </p:txBody>
      </p:sp>
      <p:sp>
        <p:nvSpPr>
          <p:cNvPr id="21" name="AutoShape 222"/>
          <p:cNvSpPr>
            <a:spLocks noChangeArrowheads="1"/>
          </p:cNvSpPr>
          <p:nvPr/>
        </p:nvSpPr>
        <p:spPr bwMode="auto">
          <a:xfrm>
            <a:off x="4802981" y="5095118"/>
            <a:ext cx="609600" cy="381000"/>
          </a:xfrm>
          <a:prstGeom prst="notchedRightArrow">
            <a:avLst>
              <a:gd name="adj1" fmla="val 50000"/>
              <a:gd name="adj2" fmla="val 40000"/>
            </a:avLst>
          </a:prstGeom>
          <a:solidFill>
            <a:srgbClr val="000000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sz="1800">
              <a:latin typeface="Arial" panose="020B0604020202020204" pitchFamily="34" charset="0"/>
            </a:endParaRPr>
          </a:p>
        </p:txBody>
      </p:sp>
      <p:sp>
        <p:nvSpPr>
          <p:cNvPr id="22" name="AutoShape 223"/>
          <p:cNvSpPr>
            <a:spLocks noChangeArrowheads="1"/>
          </p:cNvSpPr>
          <p:nvPr/>
        </p:nvSpPr>
        <p:spPr bwMode="auto">
          <a:xfrm>
            <a:off x="5663993" y="4921801"/>
            <a:ext cx="3048000" cy="685800"/>
          </a:xfrm>
          <a:prstGeom prst="cube">
            <a:avLst>
              <a:gd name="adj" fmla="val 30556"/>
            </a:avLst>
          </a:prstGeom>
          <a:solidFill>
            <a:schemeClr val="accent1"/>
          </a:solidFill>
          <a:ln w="12700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sz="2000" b="1" dirty="0">
                <a:solidFill>
                  <a:srgbClr val="000000"/>
                </a:solidFill>
                <a:latin typeface="Arial" panose="020B0604020202020204" pitchFamily="34" charset="0"/>
              </a:rPr>
              <a:t>R$ </a:t>
            </a:r>
            <a:r>
              <a:rPr lang="pt-BR" sz="2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4.662.769,31</a:t>
            </a: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0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423" grpId="0" animBg="1" autoUpdateAnimBg="0"/>
      <p:bldP spid="10424" grpId="0" animBg="1" autoUpdateAnimBg="0"/>
      <p:bldP spid="10427" grpId="0" animBg="1" autoUpdateAnimBg="0"/>
      <p:bldP spid="10428" grpId="0" animBg="1"/>
      <p:bldP spid="10430" grpId="0" animBg="1" autoUpdateAnimBg="0"/>
      <p:bldP spid="10431" grpId="0" animBg="1"/>
      <p:bldP spid="10447" grpId="0" animBg="1" autoUpdateAnimBg="0"/>
      <p:bldP spid="10448" grpId="0" animBg="1" autoUpdateAnimBg="0"/>
      <p:bldP spid="10449" grpId="0" animBg="1" autoUpdateAnimBg="0"/>
      <p:bldP spid="10458" grpId="0" animBg="1" autoUpdateAnimBg="0"/>
      <p:bldP spid="10459" grpId="0" animBg="1"/>
      <p:bldP spid="10460" grpId="0" animBg="1" autoUpdateAnimBg="0"/>
      <p:bldP spid="10461" grpId="0" animBg="1" autoUpdateAnimBg="0"/>
      <p:bldP spid="10462" grpId="0" animBg="1"/>
      <p:bldP spid="10463" grpId="0" animBg="1" autoUpdateAnimBg="0"/>
      <p:bldP spid="10464" grpId="0" animBg="1" autoUpdateAnimBg="0"/>
      <p:bldP spid="20" grpId="0" animBg="1" autoUpdateAnimBg="0"/>
      <p:bldP spid="21" grpId="0" animBg="1"/>
      <p:bldP spid="22" grpId="0" animBg="1" autoUpdateAnimBg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3960</TotalTime>
  <Words>517</Words>
  <Application>Microsoft Office PowerPoint</Application>
  <PresentationFormat>Apresentação na tela (4:3)</PresentationFormat>
  <Paragraphs>157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31" baseType="lpstr">
      <vt:lpstr>Arial</vt:lpstr>
      <vt:lpstr>Arial Black</vt:lpstr>
      <vt:lpstr>Calibri</vt:lpstr>
      <vt:lpstr>Calibri </vt:lpstr>
      <vt:lpstr>Monotype Sorts</vt:lpstr>
      <vt:lpstr>Times New Roman</vt:lpstr>
      <vt:lpstr>Verdana</vt:lpstr>
      <vt:lpstr>Wingdings</vt:lpstr>
      <vt:lpstr>Wingdings 2</vt:lpstr>
      <vt:lpstr>Wingdings 3</vt:lpstr>
      <vt:lpstr>Tema do Office</vt:lpstr>
      <vt:lpstr>GUIA LOPES DA LAGUNA - MS</vt:lpstr>
      <vt:lpstr>GUIA LOPES DA LAGUNA - MS</vt:lpstr>
      <vt:lpstr>GUIA LOPES DA LAGUNA - MS </vt:lpstr>
      <vt:lpstr>GUIA LOPES DA LAGUNA - MS </vt:lpstr>
      <vt:lpstr>GUIA LOPES DA LAGUNA - MS </vt:lpstr>
      <vt:lpstr>Apresentação do PowerPoint</vt:lpstr>
      <vt:lpstr>GUIA LOPES DA LAGUNA - MS RECEITA </vt:lpstr>
      <vt:lpstr>Apresentação do PowerPoint</vt:lpstr>
      <vt:lpstr>GUIA LOPES DA LAGUNA - MS</vt:lpstr>
      <vt:lpstr>Apresentação do PowerPoint</vt:lpstr>
      <vt:lpstr>    GUIA LOPES DA LAGUNA - MS  DESPESAS</vt:lpstr>
      <vt:lpstr> GUIA LOPES DA LAGUNA-MS  </vt:lpstr>
      <vt:lpstr>GUIA LOPES DA LAGUNA-MS </vt:lpstr>
      <vt:lpstr>EDUCAÇÃO LIMITE CONSTITUCIONAL</vt:lpstr>
      <vt:lpstr>Apresentação do PowerPoint</vt:lpstr>
      <vt:lpstr>SAÚDE LIMITE CONSTITUCIONAL</vt:lpstr>
      <vt:lpstr>Apresentação do PowerPoint</vt:lpstr>
      <vt:lpstr>PESSOAL LIMITE CONSTITUCIONAL</vt:lpstr>
      <vt:lpstr>DESPESAS COM PESSOAL  ULTIMOS 12 MESES</vt:lpstr>
      <vt:lpstr>GUIA LOPES DA LAGUNA - MS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MUNICÍPIO DE BRUSQUE</dc:title>
  <dc:creator>Windows</dc:creator>
  <cp:lastModifiedBy>karina Campossano</cp:lastModifiedBy>
  <cp:revision>237</cp:revision>
  <dcterms:created xsi:type="dcterms:W3CDTF">2009-04-11T23:58:59Z</dcterms:created>
  <dcterms:modified xsi:type="dcterms:W3CDTF">2021-02-11T14:37:21Z</dcterms:modified>
</cp:coreProperties>
</file>